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7"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7729FF-C3E8-4BB1-9F26-969AE47F2A85}"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0B1BF3-5BAD-45F6-AE3A-2573574327D6}" type="slidenum">
              <a:rPr lang="en-US" smtClean="0"/>
              <a:t>‹#›</a:t>
            </a:fld>
            <a:endParaRPr lang="en-US"/>
          </a:p>
        </p:txBody>
      </p:sp>
    </p:spTree>
    <p:extLst>
      <p:ext uri="{BB962C8B-B14F-4D97-AF65-F5344CB8AC3E}">
        <p14:creationId xmlns:p14="http://schemas.microsoft.com/office/powerpoint/2010/main" val="272171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0B1BF3-5BAD-45F6-AE3A-2573574327D6}" type="slidenum">
              <a:rPr lang="en-US" smtClean="0"/>
              <a:t>18</a:t>
            </a:fld>
            <a:endParaRPr lang="en-US"/>
          </a:p>
        </p:txBody>
      </p:sp>
    </p:spTree>
    <p:extLst>
      <p:ext uri="{BB962C8B-B14F-4D97-AF65-F5344CB8AC3E}">
        <p14:creationId xmlns:p14="http://schemas.microsoft.com/office/powerpoint/2010/main" val="47004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7AA1CB-AB10-4A63-A9A6-909373054481}"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AA1CB-AB10-4A63-A9A6-909373054481}"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AA1CB-AB10-4A63-A9A6-909373054481}"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AA1CB-AB10-4A63-A9A6-909373054481}"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7AA1CB-AB10-4A63-A9A6-909373054481}" type="datetimeFigureOut">
              <a:rPr lang="en-US" smtClean="0"/>
              <a:pPr/>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7AA1CB-AB10-4A63-A9A6-909373054481}" type="datetimeFigureOut">
              <a:rPr lang="en-US" smtClean="0"/>
              <a:pPr/>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7AA1CB-AB10-4A63-A9A6-909373054481}" type="datetimeFigureOut">
              <a:rPr lang="en-US" smtClean="0"/>
              <a:pPr/>
              <a:t>3/17/2016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7AA1CB-AB10-4A63-A9A6-909373054481}" type="datetimeFigureOut">
              <a:rPr lang="en-US" smtClean="0"/>
              <a:pPr/>
              <a:t>3/17/2016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AA1CB-AB10-4A63-A9A6-909373054481}" type="datetimeFigureOut">
              <a:rPr lang="en-US" smtClean="0"/>
              <a:pPr/>
              <a:t>3/17/2016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AA1CB-AB10-4A63-A9A6-909373054481}" type="datetimeFigureOut">
              <a:rPr lang="en-US" smtClean="0"/>
              <a:pPr/>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AA1CB-AB10-4A63-A9A6-909373054481}" type="datetimeFigureOut">
              <a:rPr lang="en-US" smtClean="0"/>
              <a:pPr/>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7180-1D20-4A43-8D90-29884E36B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AA1CB-AB10-4A63-A9A6-909373054481}" type="datetimeFigureOut">
              <a:rPr lang="en-US" smtClean="0"/>
              <a:pPr/>
              <a:t>3/17/2016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97180-1D20-4A43-8D90-29884E36B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5638800"/>
          </a:xfrm>
        </p:spPr>
        <p:txBody>
          <a:bodyPr>
            <a:normAutofit/>
          </a:bodyPr>
          <a:lstStyle/>
          <a:p>
            <a:r>
              <a:rPr lang="en-US" dirty="0" smtClean="0"/>
              <a:t>HUMAN RIGHTS IN CONFLICT WITH OTHER RIGHTS</a:t>
            </a:r>
            <a:br>
              <a:rPr lang="en-US" dirty="0" smtClean="0"/>
            </a:br>
            <a:r>
              <a:rPr lang="en-US" dirty="0" smtClean="0"/>
              <a:t/>
            </a:r>
            <a:br>
              <a:rPr lang="en-US" dirty="0" smtClean="0"/>
            </a:br>
            <a:r>
              <a:rPr lang="en-US" sz="2000" dirty="0"/>
              <a:t>By Justice GM Akbar Ali</a:t>
            </a:r>
            <a:br>
              <a:rPr lang="en-US" sz="2000" dirty="0"/>
            </a:br>
            <a:r>
              <a:rPr lang="en-US" sz="2000" dirty="0"/>
              <a:t>Former Judge, High Court, Madras.</a:t>
            </a:r>
            <a:br>
              <a:rPr lang="en-US" sz="2000" dirty="0"/>
            </a:br>
            <a:r>
              <a:rPr lang="en-US" sz="2000" dirty="0"/>
              <a:t>Senior Advocate, Supreme Court of </a:t>
            </a:r>
            <a:r>
              <a:rPr lang="en-US" sz="2000" dirty="0" smtClean="0"/>
              <a:t>India</a:t>
            </a:r>
            <a:endParaRPr lang="en-US" dirty="0"/>
          </a:p>
        </p:txBody>
      </p:sp>
    </p:spTree>
    <p:extLst>
      <p:ext uri="{BB962C8B-B14F-4D97-AF65-F5344CB8AC3E}">
        <p14:creationId xmlns:p14="http://schemas.microsoft.com/office/powerpoint/2010/main" val="134951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E</a:t>
            </a:r>
            <a:r>
              <a:rPr lang="en-US" b="1" dirty="0" smtClean="0">
                <a:latin typeface="Times New Roman" pitchFamily="18" charset="0"/>
                <a:cs typeface="Times New Roman" pitchFamily="18" charset="0"/>
              </a:rPr>
              <a:t>nvironmental </a:t>
            </a:r>
            <a:r>
              <a:rPr lang="en-US" b="1" dirty="0">
                <a:latin typeface="Times New Roman" pitchFamily="18" charset="0"/>
                <a:cs typeface="Times New Roman" pitchFamily="18" charset="0"/>
              </a:rPr>
              <a:t>concerns</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Reduced pollution and hazards v. Workers’ </a:t>
            </a:r>
            <a:r>
              <a:rPr lang="en-US" dirty="0" smtClean="0">
                <a:latin typeface="Times New Roman" pitchFamily="18" charset="0"/>
                <a:cs typeface="Times New Roman" pitchFamily="18" charset="0"/>
              </a:rPr>
              <a:t>livelihood – closure of hazardous industries and end of livelihood of worker</a:t>
            </a:r>
          </a:p>
          <a:p>
            <a:r>
              <a:rPr lang="en-US" dirty="0">
                <a:latin typeface="Times New Roman" pitchFamily="18" charset="0"/>
                <a:cs typeface="Times New Roman" pitchFamily="18" charset="0"/>
              </a:rPr>
              <a:t>Tribal Land </a:t>
            </a:r>
            <a:r>
              <a:rPr lang="en-US" dirty="0" smtClean="0">
                <a:latin typeface="Times New Roman" pitchFamily="18" charset="0"/>
                <a:cs typeface="Times New Roman" pitchFamily="18" charset="0"/>
              </a:rPr>
              <a:t>Alienation</a:t>
            </a:r>
          </a:p>
          <a:p>
            <a:r>
              <a:rPr lang="en-US" dirty="0" err="1">
                <a:latin typeface="Times New Roman" pitchFamily="18" charset="0"/>
                <a:cs typeface="Times New Roman" pitchFamily="18" charset="0"/>
              </a:rPr>
              <a:t>Tribals</a:t>
            </a:r>
            <a:r>
              <a:rPr lang="en-US" dirty="0">
                <a:latin typeface="Times New Roman" pitchFamily="18" charset="0"/>
                <a:cs typeface="Times New Roman" pitchFamily="18" charset="0"/>
              </a:rPr>
              <a:t> v. Forests</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Shelter v. </a:t>
            </a:r>
            <a:r>
              <a:rPr lang="en-US" dirty="0" smtClean="0">
                <a:latin typeface="Times New Roman" pitchFamily="18" charset="0"/>
                <a:cs typeface="Times New Roman" pitchFamily="18" charset="0"/>
              </a:rPr>
              <a:t>Conservation</a:t>
            </a:r>
          </a:p>
          <a:p>
            <a:r>
              <a:rPr lang="en-US" dirty="0">
                <a:latin typeface="Times New Roman" pitchFamily="18" charset="0"/>
                <a:cs typeface="Times New Roman" pitchFamily="18" charset="0"/>
              </a:rPr>
              <a:t>Shelter v. Beautification</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Speedy Disposal of Cases v. Open Criminal Justice Process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Functioning of the Human rights commission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a:bodyPr>
          <a:lstStyle/>
          <a:p>
            <a:pPr algn="just"/>
            <a:r>
              <a:rPr lang="en-US" dirty="0" smtClean="0">
                <a:latin typeface="Times New Roman" pitchFamily="18" charset="0"/>
                <a:cs typeface="Times New Roman" pitchFamily="18" charset="0"/>
              </a:rPr>
              <a:t>The functions assigned </a:t>
            </a:r>
            <a:r>
              <a:rPr lang="en-US" dirty="0">
                <a:latin typeface="Times New Roman" pitchFamily="18" charset="0"/>
                <a:cs typeface="Times New Roman" pitchFamily="18" charset="0"/>
              </a:rPr>
              <a:t>to the Commission under the </a:t>
            </a:r>
            <a:r>
              <a:rPr lang="en-US" dirty="0" smtClean="0">
                <a:latin typeface="Times New Roman" pitchFamily="18" charset="0"/>
                <a:cs typeface="Times New Roman" pitchFamily="18" charset="0"/>
              </a:rPr>
              <a:t>Act.</a:t>
            </a:r>
          </a:p>
          <a:p>
            <a:pPr algn="just"/>
            <a:r>
              <a:rPr lang="en-US" dirty="0" smtClean="0">
                <a:latin typeface="Times New Roman" pitchFamily="18" charset="0"/>
                <a:cs typeface="Times New Roman" pitchFamily="18" charset="0"/>
              </a:rPr>
              <a:t>The powers vested </a:t>
            </a:r>
            <a:r>
              <a:rPr lang="en-US" dirty="0">
                <a:latin typeface="Times New Roman" pitchFamily="18" charset="0"/>
                <a:cs typeface="Times New Roman" pitchFamily="18" charset="0"/>
              </a:rPr>
              <a:t>with the Commission relating to </a:t>
            </a:r>
            <a:r>
              <a:rPr lang="en-US" dirty="0" smtClean="0">
                <a:latin typeface="Times New Roman" pitchFamily="18" charset="0"/>
                <a:cs typeface="Times New Roman" pitchFamily="18" charset="0"/>
              </a:rPr>
              <a:t>inquiries.</a:t>
            </a:r>
          </a:p>
          <a:p>
            <a:pPr algn="just"/>
            <a:r>
              <a:rPr lang="en-US" dirty="0" smtClean="0">
                <a:latin typeface="Times New Roman" pitchFamily="18" charset="0"/>
                <a:cs typeface="Times New Roman" pitchFamily="18" charset="0"/>
              </a:rPr>
              <a:t>The powers vested </a:t>
            </a:r>
            <a:r>
              <a:rPr lang="en-US" dirty="0">
                <a:latin typeface="Times New Roman" pitchFamily="18" charset="0"/>
                <a:cs typeface="Times New Roman" pitchFamily="18" charset="0"/>
              </a:rPr>
              <a:t>with the Commission relating to </a:t>
            </a:r>
            <a:r>
              <a:rPr lang="en-US" dirty="0" smtClean="0">
                <a:latin typeface="Times New Roman" pitchFamily="18" charset="0"/>
                <a:cs typeface="Times New Roman" pitchFamily="18" charset="0"/>
              </a:rPr>
              <a:t>inquiries</a:t>
            </a:r>
          </a:p>
          <a:p>
            <a:pPr algn="just"/>
            <a:r>
              <a:rPr lang="en-US" dirty="0" smtClean="0">
                <a:latin typeface="Times New Roman" pitchFamily="18" charset="0"/>
                <a:cs typeface="Times New Roman" pitchFamily="18" charset="0"/>
              </a:rPr>
              <a:t>The Commission is Autonomous.</a:t>
            </a: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Commission inquire </a:t>
            </a:r>
            <a:r>
              <a:rPr lang="en-US">
                <a:latin typeface="Times New Roman" pitchFamily="18" charset="0"/>
                <a:cs typeface="Times New Roman" pitchFamily="18" charset="0"/>
              </a:rPr>
              <a:t>into </a:t>
            </a:r>
            <a:r>
              <a:rPr lang="en-US" smtClean="0">
                <a:latin typeface="Times New Roman" pitchFamily="18" charset="0"/>
                <a:cs typeface="Times New Roman" pitchFamily="18" charset="0"/>
              </a:rPr>
              <a:t>complaints.</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just"/>
            <a:r>
              <a:rPr lang="en-US" dirty="0" smtClean="0">
                <a:latin typeface="Times New Roman" pitchFamily="18" charset="0"/>
                <a:cs typeface="Times New Roman" pitchFamily="18" charset="0"/>
              </a:rPr>
              <a:t>Steps open </a:t>
            </a:r>
            <a:r>
              <a:rPr lang="en-US" dirty="0">
                <a:latin typeface="Times New Roman" pitchFamily="18" charset="0"/>
                <a:cs typeface="Times New Roman" pitchFamily="18" charset="0"/>
              </a:rPr>
              <a:t>to the Commission after </a:t>
            </a:r>
            <a:r>
              <a:rPr lang="en-US" dirty="0" smtClean="0">
                <a:latin typeface="Times New Roman" pitchFamily="18" charset="0"/>
                <a:cs typeface="Times New Roman" pitchFamily="18" charset="0"/>
              </a:rPr>
              <a:t>inquiry.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procedure </a:t>
            </a:r>
            <a:r>
              <a:rPr lang="en-US" dirty="0">
                <a:latin typeface="Times New Roman" pitchFamily="18" charset="0"/>
                <a:cs typeface="Times New Roman" pitchFamily="18" charset="0"/>
              </a:rPr>
              <a:t>is prescribed under the Act with respect to armed </a:t>
            </a:r>
            <a:r>
              <a:rPr lang="en-US" dirty="0" smtClean="0">
                <a:latin typeface="Times New Roman" pitchFamily="18" charset="0"/>
                <a:cs typeface="Times New Roman" pitchFamily="18" charset="0"/>
              </a:rPr>
              <a:t>forces.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complaint be in any </a:t>
            </a:r>
            <a:r>
              <a:rPr lang="en-US" dirty="0" smtClean="0">
                <a:latin typeface="Times New Roman" pitchFamily="18" charset="0"/>
                <a:cs typeface="Times New Roman" pitchFamily="18" charset="0"/>
              </a:rPr>
              <a:t>language.</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Kind </a:t>
            </a:r>
            <a:r>
              <a:rPr lang="en-US" dirty="0">
                <a:latin typeface="Times New Roman" pitchFamily="18" charset="0"/>
                <a:cs typeface="Times New Roman" pitchFamily="18" charset="0"/>
              </a:rPr>
              <a:t>of complaints </a:t>
            </a:r>
            <a:r>
              <a:rPr lang="en-US" dirty="0" smtClean="0">
                <a:latin typeface="Times New Roman" pitchFamily="18" charset="0"/>
                <a:cs typeface="Times New Roman" pitchFamily="18" charset="0"/>
              </a:rPr>
              <a:t>not </a:t>
            </a:r>
            <a:r>
              <a:rPr lang="en-US" dirty="0">
                <a:latin typeface="Times New Roman" pitchFamily="18" charset="0"/>
                <a:cs typeface="Times New Roman" pitchFamily="18" charset="0"/>
              </a:rPr>
              <a:t>entertained by the </a:t>
            </a:r>
            <a:r>
              <a:rPr lang="en-US" dirty="0" smtClean="0">
                <a:latin typeface="Times New Roman" pitchFamily="18" charset="0"/>
                <a:cs typeface="Times New Roman" pitchFamily="18" charset="0"/>
              </a:rPr>
              <a:t>Commission.</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lstStyle/>
          <a:p>
            <a:pPr algn="just"/>
            <a:r>
              <a:rPr lang="en-US" dirty="0" smtClean="0">
                <a:latin typeface="Times New Roman" pitchFamily="18" charset="0"/>
                <a:cs typeface="Times New Roman" pitchFamily="18" charset="0"/>
              </a:rPr>
              <a:t>Kind </a:t>
            </a:r>
            <a:r>
              <a:rPr lang="en-US" dirty="0">
                <a:latin typeface="Times New Roman" pitchFamily="18" charset="0"/>
                <a:cs typeface="Times New Roman" pitchFamily="18" charset="0"/>
              </a:rPr>
              <a:t>of </a:t>
            </a:r>
            <a:r>
              <a:rPr lang="en-US" dirty="0" smtClean="0">
                <a:latin typeface="Times New Roman" pitchFamily="18" charset="0"/>
                <a:cs typeface="Times New Roman" pitchFamily="18" charset="0"/>
              </a:rPr>
              <a:t>complaints </a:t>
            </a:r>
            <a:r>
              <a:rPr lang="en-US" dirty="0">
                <a:latin typeface="Times New Roman" pitchFamily="18" charset="0"/>
                <a:cs typeface="Times New Roman" pitchFamily="18" charset="0"/>
              </a:rPr>
              <a:t>not entertained by the </a:t>
            </a:r>
            <a:r>
              <a:rPr lang="en-US" dirty="0" smtClean="0">
                <a:latin typeface="Times New Roman" pitchFamily="18" charset="0"/>
                <a:cs typeface="Times New Roman" pitchFamily="18" charset="0"/>
              </a:rPr>
              <a:t>Commission.</a:t>
            </a:r>
            <a:endParaRPr lang="en-US"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Kinds </a:t>
            </a:r>
            <a:r>
              <a:rPr lang="en-US" dirty="0">
                <a:latin typeface="Times New Roman" pitchFamily="18" charset="0"/>
                <a:cs typeface="Times New Roman" pitchFamily="18" charset="0"/>
              </a:rPr>
              <a:t>of issues on which complaints have been </a:t>
            </a:r>
            <a:r>
              <a:rPr lang="en-US" dirty="0" smtClean="0">
                <a:latin typeface="Times New Roman" pitchFamily="18" charset="0"/>
                <a:cs typeface="Times New Roman" pitchFamily="18" charset="0"/>
              </a:rPr>
              <a:t>received.</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focus </a:t>
            </a:r>
            <a:r>
              <a:rPr lang="en-US" dirty="0">
                <a:latin typeface="Times New Roman" pitchFamily="18" charset="0"/>
                <a:cs typeface="Times New Roman" pitchFamily="18" charset="0"/>
              </a:rPr>
              <a:t>of the Commission’s </a:t>
            </a:r>
            <a:r>
              <a:rPr lang="en-US" dirty="0" smtClean="0">
                <a:latin typeface="Times New Roman" pitchFamily="18" charset="0"/>
                <a:cs typeface="Times New Roman" pitchFamily="18" charset="0"/>
              </a:rPr>
              <a:t>Working.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fontScale="90000"/>
          </a:bodyPr>
          <a:lstStyle/>
          <a:p>
            <a:r>
              <a:rPr lang="en-US" b="1" dirty="0" smtClean="0"/>
              <a:t>FUNCTIONING OF HUMAN RIGHTSA COURTS VIS-À-VIS HUMAN RIGHTS</a:t>
            </a:r>
            <a:br>
              <a:rPr lang="en-US" b="1" dirty="0" smtClean="0"/>
            </a:br>
            <a:r>
              <a:rPr lang="en-US" b="1" dirty="0" smtClean="0"/>
              <a:t>COMMISSION UNDER 1993 ACT</a:t>
            </a:r>
            <a:endParaRPr lang="en-US" dirty="0"/>
          </a:p>
        </p:txBody>
      </p:sp>
      <p:sp>
        <p:nvSpPr>
          <p:cNvPr id="3" name="Content Placeholder 2"/>
          <p:cNvSpPr>
            <a:spLocks noGrp="1"/>
          </p:cNvSpPr>
          <p:nvPr>
            <p:ph idx="1"/>
          </p:nvPr>
        </p:nvSpPr>
        <p:spPr>
          <a:xfrm>
            <a:off x="457200" y="2514600"/>
            <a:ext cx="8229600" cy="3611563"/>
          </a:xfrm>
        </p:spPr>
        <p:txBody>
          <a:bodyPr>
            <a:normAutofit fontScale="92500" lnSpcReduction="20000"/>
          </a:bodyPr>
          <a:lstStyle/>
          <a:p>
            <a:pPr algn="just">
              <a:buNone/>
            </a:pPr>
            <a:r>
              <a:rPr lang="en-US" dirty="0" smtClean="0"/>
              <a:t>1) At present, the complaints are being dealt by the Human Rights Commissions, which are overburdened and take long time in disposing cases pending before them. In the larger public interest, by applying the doctrine of “speedy trial”, all cases pertaining to violation of Human Rights must be decided without any unnecessary delay. The Human Right Courts are the better instrumentalities to achieve this motive.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592763"/>
          </a:xfrm>
        </p:spPr>
        <p:txBody>
          <a:bodyPr>
            <a:noAutofit/>
          </a:bodyPr>
          <a:lstStyle/>
          <a:p>
            <a:pPr algn="just">
              <a:buNone/>
            </a:pPr>
            <a:r>
              <a:rPr lang="en-US" sz="2800" dirty="0" smtClean="0"/>
              <a:t>2) </a:t>
            </a:r>
            <a:r>
              <a:rPr lang="en-US" sz="2700" dirty="0" smtClean="0"/>
              <a:t>It is far better to make joint efforts to deal with the problems relating to violation of Human Rights.</a:t>
            </a:r>
          </a:p>
          <a:p>
            <a:pPr algn="just">
              <a:buNone/>
            </a:pPr>
            <a:endParaRPr lang="en-US" sz="2700" dirty="0" smtClean="0"/>
          </a:p>
          <a:p>
            <a:pPr algn="just">
              <a:buNone/>
            </a:pPr>
            <a:r>
              <a:rPr lang="en-US" sz="2700" dirty="0" smtClean="0"/>
              <a:t>3) Section 36 of the Act prescribes that the Commission shall not inquire into any matter after expiry of one year from the date of incident. This limitation is applicable only for proceedings before Commissions and not for Human Right Courts.</a:t>
            </a:r>
          </a:p>
          <a:p>
            <a:pPr algn="just">
              <a:buNone/>
            </a:pPr>
            <a:endParaRPr lang="en-US" sz="2700" dirty="0" smtClean="0"/>
          </a:p>
          <a:p>
            <a:pPr algn="just">
              <a:buNone/>
            </a:pPr>
            <a:r>
              <a:rPr lang="en-US" sz="2700" dirty="0" smtClean="0"/>
              <a:t>4) No statutory remedy is provided against the direction, order or report issued by Human Rights Commissions, but the order passed by the Human Right Court can be challenged under the Code of Criminal Procedure, 1973.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1143000"/>
          </a:xfrm>
        </p:spPr>
        <p:txBody>
          <a:bodyPr>
            <a:normAutofit fontScale="90000"/>
          </a:bodyPr>
          <a:lstStyle/>
          <a:p>
            <a:r>
              <a:rPr lang="en-US" b="1" i="1" dirty="0" smtClean="0"/>
              <a:t>Mr. </a:t>
            </a:r>
            <a:r>
              <a:rPr lang="en-US" b="1" i="1" dirty="0" err="1" smtClean="0"/>
              <a:t>Rasiklal</a:t>
            </a:r>
            <a:r>
              <a:rPr lang="en-US" b="1" i="1" dirty="0" smtClean="0"/>
              <a:t> M. </a:t>
            </a:r>
            <a:r>
              <a:rPr lang="en-US" b="1" i="1" dirty="0" err="1" smtClean="0"/>
              <a:t>Gangani</a:t>
            </a:r>
            <a:r>
              <a:rPr lang="en-US" b="1" i="1" dirty="0" smtClean="0"/>
              <a:t> </a:t>
            </a:r>
            <a:r>
              <a:rPr lang="en-US" b="1" i="1" dirty="0" err="1" smtClean="0"/>
              <a:t>vs</a:t>
            </a:r>
            <a:r>
              <a:rPr lang="en-US" b="1" i="1" dirty="0" smtClean="0"/>
              <a:t> Government of Goa through Chief</a:t>
            </a:r>
            <a:br>
              <a:rPr lang="en-US" b="1" i="1" dirty="0" smtClean="0"/>
            </a:br>
            <a:r>
              <a:rPr lang="en-US" dirty="0" smtClean="0"/>
              <a:t>(2004) 106 BOMLR 626</a:t>
            </a:r>
            <a:br>
              <a:rPr lang="en-US" dirty="0" smtClean="0"/>
            </a:br>
            <a:r>
              <a:rPr lang="en-US" dirty="0" smtClean="0"/>
              <a:t>Bench: A </a:t>
            </a:r>
            <a:r>
              <a:rPr lang="en-US" dirty="0" err="1" smtClean="0"/>
              <a:t>Khanwilkar</a:t>
            </a:r>
            <a:r>
              <a:rPr lang="en-US" dirty="0" smtClean="0"/>
              <a:t>, P </a:t>
            </a:r>
            <a:r>
              <a:rPr lang="en-US" dirty="0" err="1" smtClean="0"/>
              <a:t>Hardas</a:t>
            </a:r>
            <a:r>
              <a:rPr lang="en-US" dirty="0" smtClean="0"/>
              <a:t/>
            </a:r>
            <a:br>
              <a:rPr lang="en-US" dirty="0" smtClean="0"/>
            </a:br>
            <a:endParaRPr lang="en-US" dirty="0"/>
          </a:p>
        </p:txBody>
      </p:sp>
      <p:sp>
        <p:nvSpPr>
          <p:cNvPr id="3" name="Content Placeholder 2"/>
          <p:cNvSpPr>
            <a:spLocks noGrp="1"/>
          </p:cNvSpPr>
          <p:nvPr>
            <p:ph idx="1"/>
          </p:nvPr>
        </p:nvSpPr>
        <p:spPr>
          <a:xfrm>
            <a:off x="533400" y="3048000"/>
            <a:ext cx="8153400" cy="2925763"/>
          </a:xfrm>
        </p:spPr>
        <p:txBody>
          <a:bodyPr>
            <a:noAutofit/>
          </a:bodyPr>
          <a:lstStyle/>
          <a:p>
            <a:pPr>
              <a:buNone/>
            </a:pPr>
            <a:r>
              <a:rPr lang="en-US" sz="2800" b="1" dirty="0" smtClean="0"/>
              <a:t>Facts: </a:t>
            </a:r>
          </a:p>
          <a:p>
            <a:pPr algn="just">
              <a:buNone/>
            </a:pPr>
            <a:r>
              <a:rPr lang="en-US" sz="2800" dirty="0" smtClean="0"/>
              <a:t>The petitioners/complainants had filed their respective complaint cases in the Court of the Special Judge, North Goa, </a:t>
            </a:r>
            <a:r>
              <a:rPr lang="en-US" sz="2800" dirty="0" err="1" smtClean="0"/>
              <a:t>Panaji</a:t>
            </a:r>
            <a:r>
              <a:rPr lang="en-US" sz="2800" dirty="0" smtClean="0"/>
              <a:t>, alleging violation of human rights by the respondents/accused named therein. By virtue of Notification, dated 20th June, 1995, the Government of Goa with the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96000"/>
          </a:xfrm>
        </p:spPr>
        <p:txBody>
          <a:bodyPr>
            <a:normAutofit fontScale="70000" lnSpcReduction="20000"/>
          </a:bodyPr>
          <a:lstStyle/>
          <a:p>
            <a:pPr algn="just">
              <a:buNone/>
            </a:pPr>
            <a:r>
              <a:rPr lang="en-US" dirty="0" smtClean="0"/>
              <a:t>	</a:t>
            </a:r>
            <a:r>
              <a:rPr lang="en-US" sz="3400" dirty="0" smtClean="0"/>
              <a:t>concurrence of the Chief Justice of the High Court at Bombay, in exercise of the powers conferred by Section 30 of the Protection of Human Rights Act, 1993, specified the District Court of Sessions, North Goa and the District Court of Sessions, South Goa to be the Human Rights Courts  for North Goa District and South Goa District respectively for the purpose of human rights under the Protection of Human Rights Act. </a:t>
            </a:r>
          </a:p>
          <a:p>
            <a:pPr algn="just">
              <a:buNone/>
            </a:pPr>
            <a:endParaRPr lang="en-US" sz="3400" dirty="0" smtClean="0"/>
          </a:p>
          <a:p>
            <a:pPr algn="just">
              <a:buNone/>
            </a:pPr>
            <a:r>
              <a:rPr lang="en-US" sz="3400" dirty="0" smtClean="0"/>
              <a:t>	By a Notification, dated 27th July. 2001, the Government of Goa in exercise of the powers conferred by Section 31 of the Protection of Human Rights Act, 1993, specified two Public Prosecutors as Special Public Prosecutors for the purpose of conducting cases in the Human Rights Courts for the North Goa District and South Goa District respectively. </a:t>
            </a:r>
          </a:p>
          <a:p>
            <a:pPr algn="just">
              <a:buNone/>
            </a:pPr>
            <a:endParaRPr lang="en-US" sz="3400" dirty="0" smtClean="0"/>
          </a:p>
          <a:p>
            <a:pPr algn="just">
              <a:buNone/>
            </a:pPr>
            <a:r>
              <a:rPr lang="en-US" sz="3400" dirty="0" smtClean="0"/>
              <a:t>	It appears that on the basis of some preliminary objections, the learned Special Judge, North Goa, </a:t>
            </a:r>
            <a:r>
              <a:rPr lang="en-US" sz="3400" dirty="0" err="1" smtClean="0"/>
              <a:t>Panaji</a:t>
            </a:r>
            <a:r>
              <a:rPr lang="en-US" sz="3400" dirty="0" smtClean="0"/>
              <a:t>, considered three points as arising for his determination in the four complaint cases pending on his file.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Issues: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Whether the complaints/proceedings instituted by the respective complainants are maintainable?</a:t>
            </a:r>
          </a:p>
          <a:p>
            <a:pPr marL="514350" indent="-514350">
              <a:buAutoNum type="arabicPeriod"/>
            </a:pPr>
            <a:endParaRPr lang="en-US" dirty="0" smtClean="0"/>
          </a:p>
          <a:p>
            <a:pPr>
              <a:buNone/>
            </a:pPr>
            <a:r>
              <a:rPr lang="en-US" dirty="0" smtClean="0"/>
              <a:t>2. Whether the Special Public Prosecutor appointed by the Government can conduct the </a:t>
            </a:r>
            <a:r>
              <a:rPr lang="en-US" dirty="0" err="1" smtClean="0"/>
              <a:t>caseswhen</a:t>
            </a:r>
            <a:r>
              <a:rPr lang="en-US" dirty="0" smtClean="0"/>
              <a:t> the complaints are filed by private complainants?</a:t>
            </a:r>
          </a:p>
          <a:p>
            <a:pPr>
              <a:buNone/>
            </a:pPr>
            <a:endParaRPr lang="en-US" dirty="0" smtClean="0"/>
          </a:p>
          <a:p>
            <a:pPr>
              <a:buNone/>
            </a:pPr>
            <a:r>
              <a:rPr lang="en-US" dirty="0" smtClean="0"/>
              <a:t>3. Whether the Special Public Prosecutor appointed by the Government can defend the respondents who are functionaries of the State machinery?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Judgement</a:t>
            </a:r>
            <a:r>
              <a:rPr lang="en-US" b="1"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 perusal of sections 3, 12, 13, 14, 17, 18, 21 would clearly indicate that the powers, duties and functions of the Commission under the Human Rights Act do not overlap with the functions, powers of the Human Rights Court.</a:t>
            </a:r>
          </a:p>
          <a:p>
            <a:pPr algn="just"/>
            <a:endParaRPr lang="en-US" dirty="0" smtClean="0"/>
          </a:p>
          <a:p>
            <a:pPr algn="just"/>
            <a:r>
              <a:rPr lang="en-US" dirty="0" smtClean="0"/>
              <a:t>The provisions of the Human Rights Act do not mandate that a prosecution cannot be launched unless and until the complaint has been first inquired into or investigated by the Commission.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762000"/>
            <a:ext cx="7010400" cy="5257800"/>
          </a:xfrm>
        </p:spPr>
        <p:txBody>
          <a:bodyPr/>
          <a:lstStyle/>
          <a:p>
            <a:r>
              <a:rPr lang="en-US" b="1" dirty="0">
                <a:solidFill>
                  <a:schemeClr val="tx1"/>
                </a:solidFill>
                <a:latin typeface="Times New Roman" pitchFamily="18" charset="0"/>
                <a:cs typeface="Times New Roman" pitchFamily="18" charset="0"/>
              </a:rPr>
              <a:t>In </a:t>
            </a:r>
            <a:r>
              <a:rPr lang="en-US" b="1" dirty="0" err="1">
                <a:solidFill>
                  <a:schemeClr val="tx1"/>
                </a:solidFill>
                <a:latin typeface="Times New Roman" pitchFamily="18" charset="0"/>
                <a:cs typeface="Times New Roman" pitchFamily="18" charset="0"/>
              </a:rPr>
              <a:t>Keshavananda</a:t>
            </a:r>
            <a:r>
              <a:rPr lang="en-US" b="1" dirty="0">
                <a:solidFill>
                  <a:schemeClr val="tx1"/>
                </a:solidFill>
                <a:latin typeface="Times New Roman" pitchFamily="18" charset="0"/>
                <a:cs typeface="Times New Roman" pitchFamily="18" charset="0"/>
              </a:rPr>
              <a:t> </a:t>
            </a:r>
            <a:r>
              <a:rPr lang="en-US" b="1" dirty="0" err="1">
                <a:solidFill>
                  <a:schemeClr val="tx1"/>
                </a:solidFill>
                <a:latin typeface="Times New Roman" pitchFamily="18" charset="0"/>
                <a:cs typeface="Times New Roman" pitchFamily="18" charset="0"/>
              </a:rPr>
              <a:t>Bharati</a:t>
            </a:r>
            <a:r>
              <a:rPr lang="en-US" b="1" dirty="0">
                <a:solidFill>
                  <a:schemeClr val="tx1"/>
                </a:solidFill>
                <a:latin typeface="Times New Roman" pitchFamily="18" charset="0"/>
                <a:cs typeface="Times New Roman" pitchFamily="18" charset="0"/>
              </a:rPr>
              <a:t> v. State </a:t>
            </a:r>
            <a:r>
              <a:rPr lang="en-US" b="1" i="1" dirty="0">
                <a:solidFill>
                  <a:schemeClr val="tx1"/>
                </a:solidFill>
                <a:latin typeface="Times New Roman" pitchFamily="18" charset="0"/>
                <a:cs typeface="Times New Roman" pitchFamily="18" charset="0"/>
              </a:rPr>
              <a:t>of K</a:t>
            </a:r>
            <a:r>
              <a:rPr lang="en-US" b="1" dirty="0">
                <a:solidFill>
                  <a:schemeClr val="tx1"/>
                </a:solidFill>
                <a:latin typeface="Times New Roman" pitchFamily="18" charset="0"/>
                <a:cs typeface="Times New Roman" pitchFamily="18" charset="0"/>
              </a:rPr>
              <a:t>erala, the Supreme Court</a:t>
            </a:r>
          </a:p>
          <a:p>
            <a:r>
              <a:rPr lang="en-US" b="1" dirty="0">
                <a:solidFill>
                  <a:schemeClr val="tx1"/>
                </a:solidFill>
                <a:latin typeface="Times New Roman" pitchFamily="18" charset="0"/>
                <a:cs typeface="Times New Roman" pitchFamily="18" charset="0"/>
              </a:rPr>
              <a:t>observed</a:t>
            </a:r>
            <a:r>
              <a:rPr lang="en-US" b="1" dirty="0" smtClean="0">
                <a:solidFill>
                  <a:schemeClr val="tx1"/>
                </a:solidFill>
                <a:latin typeface="Times New Roman" pitchFamily="18" charset="0"/>
                <a:cs typeface="Times New Roman" pitchFamily="18" charset="0"/>
              </a:rPr>
              <a:t>,</a:t>
            </a:r>
          </a:p>
          <a:p>
            <a:r>
              <a:rPr lang="en-US" b="1"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"The Universal Declaration of Human Rights may not be a</a:t>
            </a:r>
          </a:p>
          <a:p>
            <a:r>
              <a:rPr lang="en-US" dirty="0">
                <a:solidFill>
                  <a:schemeClr val="tx1"/>
                </a:solidFill>
                <a:latin typeface="Times New Roman" pitchFamily="18" charset="0"/>
                <a:cs typeface="Times New Roman" pitchFamily="18" charset="0"/>
              </a:rPr>
              <a:t>legally binding instrument but  it shows how India understood the nature of human rights at the time the Constitution was adopted."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20000"/>
          </a:bodyPr>
          <a:lstStyle/>
          <a:p>
            <a:pPr algn="just"/>
            <a:r>
              <a:rPr lang="en-US" dirty="0" smtClean="0"/>
              <a:t>The provisions of the Act certainly empower the Commission to recommend to the Government the prosecution of the erring officers but that does not mean that a prosecution can only be launched if the Commission recommends the institution of the prosecution. In fact Section 12(b) permits the Commission to intervene in any proceeding involving violation of human rights, no doubt, with the permission of the Court.</a:t>
            </a:r>
          </a:p>
          <a:p>
            <a:pPr algn="just"/>
            <a:endParaRPr lang="en-US" dirty="0" smtClean="0"/>
          </a:p>
          <a:p>
            <a:pPr algn="just"/>
            <a:r>
              <a:rPr lang="en-US" dirty="0" smtClean="0"/>
              <a:t>By this Act two different forums are created. One forum, namely, the Commission to inquire and investigate into the complaints involving violation of human rights and to suggest either remedial measures or the prosecution of the violators. The second forum, namely, </a:t>
            </a:r>
            <a:r>
              <a:rPr lang="en-US" dirty="0" err="1" smtClean="0"/>
              <a:t>theHuman</a:t>
            </a:r>
            <a:r>
              <a:rPr lang="en-US" dirty="0" smtClean="0"/>
              <a:t> Rights Court to try the complaints involving violation of human rights.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85000" lnSpcReduction="20000"/>
          </a:bodyPr>
          <a:lstStyle/>
          <a:p>
            <a:pPr algn="just"/>
            <a:r>
              <a:rPr lang="en-US" dirty="0" smtClean="0"/>
              <a:t>Trial of an offence by the Human Rights Court is different from the inquiry and investigation by the Commission.</a:t>
            </a:r>
          </a:p>
          <a:p>
            <a:pPr algn="just"/>
            <a:endParaRPr lang="en-US" dirty="0" smtClean="0"/>
          </a:p>
          <a:p>
            <a:pPr algn="just"/>
            <a:r>
              <a:rPr lang="en-US" dirty="0" smtClean="0"/>
              <a:t>Filing of complaint cases is not something unknown to the procedure in the Code of Criminal Procedure. Private complaint cases can be filed for offences exclusively </a:t>
            </a:r>
            <a:r>
              <a:rPr lang="en-US" dirty="0" err="1" smtClean="0"/>
              <a:t>triable</a:t>
            </a:r>
            <a:r>
              <a:rPr lang="en-US" dirty="0" smtClean="0"/>
              <a:t> by a Court of Sessions. The Human Rights Court has to try the cases as per law and is not called upon by the Code of Criminal Procedure or the Human Rights Act to hold any inquiry. </a:t>
            </a:r>
          </a:p>
          <a:p>
            <a:pPr algn="just"/>
            <a:endParaRPr lang="en-US" dirty="0" smtClean="0"/>
          </a:p>
          <a:p>
            <a:pPr algn="just"/>
            <a:r>
              <a:rPr lang="en-US" dirty="0" smtClean="0"/>
              <a:t>The role of the Human Rights Commission is more recommendatory in nature while the role of the Court the Human Rights Act is to try the offenders and punish them according to law.</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457200"/>
            <a:ext cx="4267200" cy="5668963"/>
          </a:xfrm>
        </p:spPr>
        <p:txBody>
          <a:bodyPr>
            <a:normAutofit fontScale="55000" lnSpcReduction="20000"/>
          </a:bodyPr>
          <a:lstStyle/>
          <a:p>
            <a:pPr algn="just"/>
            <a:endParaRPr lang="en-US" sz="3100" b="1" dirty="0" smtClean="0">
              <a:latin typeface="Times New Roman" pitchFamily="18" charset="0"/>
              <a:cs typeface="Times New Roman" pitchFamily="18" charset="0"/>
            </a:endParaRPr>
          </a:p>
          <a:p>
            <a:pPr algn="ctr">
              <a:buNone/>
            </a:pPr>
            <a:r>
              <a:rPr lang="en-US" sz="3500" b="1" u="sng" dirty="0" smtClean="0">
                <a:latin typeface="Times New Roman" pitchFamily="18" charset="0"/>
                <a:cs typeface="Times New Roman" pitchFamily="18" charset="0"/>
              </a:rPr>
              <a:t>Universal Declaration of Human Rights</a:t>
            </a:r>
          </a:p>
          <a:p>
            <a:pPr algn="just"/>
            <a:endParaRPr lang="en-US" sz="3600" b="1" dirty="0" smtClean="0">
              <a:latin typeface="Times New Roman" pitchFamily="18" charset="0"/>
              <a:cs typeface="Times New Roman" pitchFamily="18" charset="0"/>
            </a:endParaRPr>
          </a:p>
          <a:p>
            <a:pPr algn="just"/>
            <a:r>
              <a:rPr lang="en-US" sz="3600" b="1" dirty="0" smtClean="0">
                <a:latin typeface="Times New Roman" pitchFamily="18" charset="0"/>
                <a:cs typeface="Times New Roman" pitchFamily="18" charset="0"/>
              </a:rPr>
              <a:t>Article </a:t>
            </a:r>
            <a:r>
              <a:rPr lang="en-US" sz="3600" b="1" dirty="0">
                <a:latin typeface="Times New Roman" pitchFamily="18" charset="0"/>
                <a:cs typeface="Times New Roman" pitchFamily="18" charset="0"/>
              </a:rPr>
              <a:t>1</a:t>
            </a:r>
          </a:p>
          <a:p>
            <a:pPr algn="just"/>
            <a:r>
              <a:rPr lang="en-US" sz="3600" b="1" dirty="0">
                <a:latin typeface="Times New Roman" pitchFamily="18" charset="0"/>
                <a:cs typeface="Times New Roman" pitchFamily="18" charset="0"/>
              </a:rPr>
              <a:t>	All human beings are born free and equal in dignity and rights. They are endowed with reason and conscience and should act towards one another in a spirit of brotherhood</a:t>
            </a:r>
            <a:r>
              <a:rPr lang="en-US" sz="3600" b="1" dirty="0" smtClean="0">
                <a:latin typeface="Times New Roman" pitchFamily="18" charset="0"/>
                <a:cs typeface="Times New Roman" pitchFamily="18" charset="0"/>
              </a:rPr>
              <a:t>.</a:t>
            </a:r>
          </a:p>
          <a:p>
            <a:pPr algn="just"/>
            <a:endParaRPr lang="en-US" sz="3600" b="1" dirty="0">
              <a:latin typeface="Times New Roman" pitchFamily="18" charset="0"/>
              <a:cs typeface="Times New Roman" pitchFamily="18" charset="0"/>
            </a:endParaRPr>
          </a:p>
          <a:p>
            <a:pPr algn="just"/>
            <a:r>
              <a:rPr lang="en-US" sz="3600" b="1" dirty="0" smtClean="0">
                <a:latin typeface="Times New Roman" pitchFamily="18" charset="0"/>
                <a:cs typeface="Times New Roman" pitchFamily="18" charset="0"/>
              </a:rPr>
              <a:t>Article </a:t>
            </a:r>
            <a:r>
              <a:rPr lang="en-US" sz="3600" b="1" dirty="0">
                <a:latin typeface="Times New Roman" pitchFamily="18" charset="0"/>
                <a:cs typeface="Times New Roman" pitchFamily="18" charset="0"/>
              </a:rPr>
              <a:t>2</a:t>
            </a:r>
          </a:p>
          <a:p>
            <a:pPr algn="just"/>
            <a:r>
              <a:rPr lang="en-US" sz="3600" b="1" dirty="0">
                <a:latin typeface="Times New Roman" pitchFamily="18" charset="0"/>
                <a:cs typeface="Times New Roman" pitchFamily="18" charset="0"/>
              </a:rPr>
              <a:t>	Everyone is entitled to all the rights and freedoms set forth in this Declaration, without distinction of any kind, such as race, </a:t>
            </a:r>
            <a:r>
              <a:rPr lang="en-US" sz="3600" b="1" dirty="0" err="1">
                <a:latin typeface="Times New Roman" pitchFamily="18" charset="0"/>
                <a:cs typeface="Times New Roman" pitchFamily="18" charset="0"/>
              </a:rPr>
              <a:t>colour</a:t>
            </a:r>
            <a:r>
              <a:rPr lang="en-US" sz="3600" b="1" dirty="0">
                <a:latin typeface="Times New Roman" pitchFamily="18" charset="0"/>
                <a:cs typeface="Times New Roman" pitchFamily="18" charset="0"/>
              </a:rPr>
              <a:t>, sex, language religion, political or other opinion, national or social origin, property, birth or other status.</a:t>
            </a:r>
          </a:p>
          <a:p>
            <a:endParaRPr lang="en-US" dirty="0"/>
          </a:p>
        </p:txBody>
      </p:sp>
      <p:sp>
        <p:nvSpPr>
          <p:cNvPr id="6" name="Content Placeholder 5"/>
          <p:cNvSpPr>
            <a:spLocks noGrp="1"/>
          </p:cNvSpPr>
          <p:nvPr>
            <p:ph sz="half" idx="2"/>
          </p:nvPr>
        </p:nvSpPr>
        <p:spPr>
          <a:xfrm>
            <a:off x="4648200" y="685800"/>
            <a:ext cx="4038600" cy="5440363"/>
          </a:xfrm>
        </p:spPr>
        <p:txBody>
          <a:bodyPr>
            <a:noAutofit/>
          </a:bodyPr>
          <a:lstStyle/>
          <a:p>
            <a:pPr algn="ctr">
              <a:buNone/>
            </a:pPr>
            <a:r>
              <a:rPr lang="en-US" sz="2000" b="1" u="sng" dirty="0" smtClean="0">
                <a:latin typeface="Times New Roman" pitchFamily="18" charset="0"/>
                <a:cs typeface="Times New Roman" pitchFamily="18" charset="0"/>
              </a:rPr>
              <a:t>Constitution of India</a:t>
            </a:r>
          </a:p>
          <a:p>
            <a:pPr algn="just">
              <a:buNone/>
            </a:pPr>
            <a:endParaRPr lang="en-US" sz="2000" b="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14</a:t>
            </a:r>
            <a:r>
              <a:rPr lang="en-US" sz="2000" b="1" dirty="0">
                <a:latin typeface="Times New Roman" pitchFamily="18" charset="0"/>
                <a:cs typeface="Times New Roman" pitchFamily="18" charset="0"/>
              </a:rPr>
              <a:t>. Equality before law.—The State shall not deny to any person equality before the law or the equal protection of the laws within the territory of India. </a:t>
            </a:r>
            <a:endParaRPr lang="en-US" sz="2000" b="1" dirty="0" smtClean="0">
              <a:latin typeface="Times New Roman" pitchFamily="18" charset="0"/>
              <a:cs typeface="Times New Roman" pitchFamily="18" charset="0"/>
            </a:endParaRPr>
          </a:p>
          <a:p>
            <a:pPr algn="just">
              <a:buNone/>
            </a:pPr>
            <a:endParaRPr lang="en-US" sz="2000" b="1"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15. Prohibition of discrimination on grounds of religion, race, caste, sex or place of birth.—(1) The State shall not discriminate against any citizen on grounds only of religion, race, caste, sex, place of birth or any of them.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28600"/>
            <a:ext cx="4038600" cy="6172200"/>
          </a:xfrm>
        </p:spPr>
        <p:txBody>
          <a:bodyPr>
            <a:normAutofit fontScale="25000" lnSpcReduction="20000"/>
          </a:bodyPr>
          <a:lstStyle/>
          <a:p>
            <a:pPr algn="just"/>
            <a:r>
              <a:rPr lang="en-US" sz="7600" b="1" dirty="0">
                <a:latin typeface="Times New Roman" pitchFamily="18" charset="0"/>
                <a:cs typeface="Times New Roman" pitchFamily="18" charset="0"/>
              </a:rPr>
              <a:t>Article 3</a:t>
            </a:r>
          </a:p>
          <a:p>
            <a:pPr algn="just"/>
            <a:r>
              <a:rPr lang="en-US" sz="7600" dirty="0">
                <a:latin typeface="Times New Roman" pitchFamily="18" charset="0"/>
                <a:cs typeface="Times New Roman" pitchFamily="18" charset="0"/>
              </a:rPr>
              <a:t>	Everyone has the right of life, liberty and security of person. </a:t>
            </a:r>
            <a:endParaRPr lang="en-US" sz="7600" dirty="0" smtClean="0">
              <a:latin typeface="Times New Roman" pitchFamily="18" charset="0"/>
              <a:cs typeface="Times New Roman" pitchFamily="18" charset="0"/>
            </a:endParaRPr>
          </a:p>
          <a:p>
            <a:pPr algn="just"/>
            <a:endParaRPr lang="en-US" sz="7600" dirty="0">
              <a:latin typeface="Times New Roman" pitchFamily="18" charset="0"/>
              <a:cs typeface="Times New Roman" pitchFamily="18" charset="0"/>
            </a:endParaRPr>
          </a:p>
          <a:p>
            <a:pPr algn="just"/>
            <a:r>
              <a:rPr lang="en-US" sz="7600" b="1" dirty="0" smtClean="0">
                <a:latin typeface="Times New Roman" pitchFamily="18" charset="0"/>
                <a:cs typeface="Times New Roman" pitchFamily="18" charset="0"/>
              </a:rPr>
              <a:t>Article </a:t>
            </a:r>
            <a:r>
              <a:rPr lang="en-US" sz="7600" b="1" dirty="0">
                <a:latin typeface="Times New Roman" pitchFamily="18" charset="0"/>
                <a:cs typeface="Times New Roman" pitchFamily="18" charset="0"/>
              </a:rPr>
              <a:t>4</a:t>
            </a:r>
          </a:p>
          <a:p>
            <a:pPr algn="just"/>
            <a:r>
              <a:rPr lang="en-US" sz="7600" dirty="0">
                <a:latin typeface="Times New Roman" pitchFamily="18" charset="0"/>
                <a:cs typeface="Times New Roman" pitchFamily="18" charset="0"/>
              </a:rPr>
              <a:t>	No one shall be held in slavery or servitude; slavery and the </a:t>
            </a:r>
            <a:r>
              <a:rPr lang="en-US" sz="7600" dirty="0" smtClean="0">
                <a:latin typeface="Times New Roman" pitchFamily="18" charset="0"/>
                <a:cs typeface="Times New Roman" pitchFamily="18" charset="0"/>
              </a:rPr>
              <a:t>slave trade </a:t>
            </a:r>
            <a:r>
              <a:rPr lang="en-US" sz="7600" dirty="0">
                <a:latin typeface="Times New Roman" pitchFamily="18" charset="0"/>
                <a:cs typeface="Times New Roman" pitchFamily="18" charset="0"/>
              </a:rPr>
              <a:t>shall be prohibited in all their forms</a:t>
            </a:r>
            <a:r>
              <a:rPr lang="en-US" sz="7600" dirty="0" smtClean="0">
                <a:latin typeface="Times New Roman" pitchFamily="18" charset="0"/>
                <a:cs typeface="Times New Roman" pitchFamily="18" charset="0"/>
              </a:rPr>
              <a:t>.</a:t>
            </a:r>
          </a:p>
          <a:p>
            <a:pPr algn="just"/>
            <a:endParaRPr lang="en-US" sz="7600" dirty="0">
              <a:latin typeface="Times New Roman" pitchFamily="18" charset="0"/>
              <a:cs typeface="Times New Roman" pitchFamily="18" charset="0"/>
            </a:endParaRPr>
          </a:p>
          <a:p>
            <a:pPr algn="just"/>
            <a:r>
              <a:rPr lang="en-US" sz="7600" b="1" dirty="0" smtClean="0">
                <a:latin typeface="Times New Roman" pitchFamily="18" charset="0"/>
                <a:cs typeface="Times New Roman" pitchFamily="18" charset="0"/>
              </a:rPr>
              <a:t>Article </a:t>
            </a:r>
            <a:r>
              <a:rPr lang="en-US" sz="7600" b="1" dirty="0">
                <a:latin typeface="Times New Roman" pitchFamily="18" charset="0"/>
                <a:cs typeface="Times New Roman" pitchFamily="18" charset="0"/>
              </a:rPr>
              <a:t>5</a:t>
            </a:r>
          </a:p>
          <a:p>
            <a:pPr algn="just"/>
            <a:r>
              <a:rPr lang="en-US" sz="7600" b="1" dirty="0">
                <a:latin typeface="Times New Roman" pitchFamily="18" charset="0"/>
                <a:cs typeface="Times New Roman" pitchFamily="18" charset="0"/>
              </a:rPr>
              <a:t>	</a:t>
            </a:r>
            <a:r>
              <a:rPr lang="en-US" sz="7600" dirty="0">
                <a:latin typeface="Times New Roman" pitchFamily="18" charset="0"/>
                <a:cs typeface="Times New Roman" pitchFamily="18" charset="0"/>
              </a:rPr>
              <a:t>No one shall be subjected to torture or to cruel, inhuman or degrading treatment or </a:t>
            </a:r>
            <a:r>
              <a:rPr lang="en-US" sz="7600" dirty="0" smtClean="0">
                <a:latin typeface="Times New Roman" pitchFamily="18" charset="0"/>
                <a:cs typeface="Times New Roman" pitchFamily="18" charset="0"/>
              </a:rPr>
              <a:t>punishment</a:t>
            </a:r>
          </a:p>
          <a:p>
            <a:pPr algn="just"/>
            <a:endParaRPr lang="en-US" sz="7600" b="1" dirty="0" smtClean="0">
              <a:latin typeface="Times New Roman" pitchFamily="18" charset="0"/>
              <a:cs typeface="Times New Roman" pitchFamily="18" charset="0"/>
            </a:endParaRPr>
          </a:p>
          <a:p>
            <a:pPr algn="just"/>
            <a:r>
              <a:rPr lang="en-US" sz="7600" b="1" dirty="0" smtClean="0">
                <a:latin typeface="Times New Roman" pitchFamily="18" charset="0"/>
                <a:cs typeface="Times New Roman" pitchFamily="18" charset="0"/>
              </a:rPr>
              <a:t>Article 7</a:t>
            </a:r>
          </a:p>
          <a:p>
            <a:pPr algn="just"/>
            <a:r>
              <a:rPr lang="en-US" sz="7600" dirty="0" smtClean="0">
                <a:latin typeface="Times New Roman" pitchFamily="18" charset="0"/>
                <a:cs typeface="Times New Roman" pitchFamily="18" charset="0"/>
              </a:rPr>
              <a:t>	All are equal before the law and are entitled without any discrimination to equal protection of the law. All are entitled to equal protection against any discrimination in violation of this Declaration and against any incitement to such discrimination.</a:t>
            </a:r>
          </a:p>
          <a:p>
            <a:pPr>
              <a:buNone/>
            </a:pPr>
            <a:endParaRPr lang="en-US" sz="13500" dirty="0"/>
          </a:p>
          <a:p>
            <a:endParaRPr lang="en-US" dirty="0"/>
          </a:p>
        </p:txBody>
      </p:sp>
      <p:sp>
        <p:nvSpPr>
          <p:cNvPr id="4" name="Content Placeholder 3"/>
          <p:cNvSpPr>
            <a:spLocks noGrp="1"/>
          </p:cNvSpPr>
          <p:nvPr>
            <p:ph sz="half" idx="2"/>
          </p:nvPr>
        </p:nvSpPr>
        <p:spPr>
          <a:xfrm>
            <a:off x="4648200" y="533400"/>
            <a:ext cx="4038600" cy="5592763"/>
          </a:xfrm>
        </p:spPr>
        <p:txBody>
          <a:bodyPr>
            <a:normAutofit fontScale="25000" lnSpcReduction="20000"/>
          </a:bodyPr>
          <a:lstStyle/>
          <a:p>
            <a:r>
              <a:rPr lang="en-US" dirty="0"/>
              <a:t>	</a:t>
            </a:r>
            <a:r>
              <a:rPr lang="en-US" sz="8000" b="1" dirty="0">
                <a:latin typeface="Times New Roman" pitchFamily="18" charset="0"/>
                <a:cs typeface="Times New Roman" pitchFamily="18" charset="0"/>
              </a:rPr>
              <a:t>21. Protection of life and personal liberty.</a:t>
            </a:r>
            <a:r>
              <a:rPr lang="en-US" sz="8000" dirty="0">
                <a:latin typeface="Times New Roman" pitchFamily="18" charset="0"/>
                <a:cs typeface="Times New Roman" pitchFamily="18" charset="0"/>
              </a:rPr>
              <a:t>—No person shall be deprived of his life or personal liberty except according to procedure established by law. </a:t>
            </a:r>
          </a:p>
          <a:p>
            <a:endParaRPr lang="en-US" sz="8000" b="1" dirty="0" smtClean="0">
              <a:latin typeface="Times New Roman" pitchFamily="18" charset="0"/>
              <a:cs typeface="Times New Roman" pitchFamily="18" charset="0"/>
            </a:endParaRPr>
          </a:p>
          <a:p>
            <a:pPr>
              <a:buNone/>
            </a:pPr>
            <a:endParaRPr lang="en-US" sz="8000" b="1" dirty="0" smtClean="0">
              <a:latin typeface="Times New Roman" pitchFamily="18" charset="0"/>
              <a:cs typeface="Times New Roman" pitchFamily="18" charset="0"/>
            </a:endParaRPr>
          </a:p>
          <a:p>
            <a:r>
              <a:rPr lang="en-US" sz="8000" b="1" dirty="0" smtClean="0">
                <a:latin typeface="Times New Roman" pitchFamily="18" charset="0"/>
                <a:cs typeface="Times New Roman" pitchFamily="18" charset="0"/>
              </a:rPr>
              <a:t>17</a:t>
            </a:r>
            <a:r>
              <a:rPr lang="en-US" sz="8000" b="1" dirty="0">
                <a:latin typeface="Times New Roman" pitchFamily="18" charset="0"/>
                <a:cs typeface="Times New Roman" pitchFamily="18" charset="0"/>
              </a:rPr>
              <a:t>. Abolition of </a:t>
            </a:r>
            <a:r>
              <a:rPr lang="en-US" sz="8000" b="1" dirty="0" err="1">
                <a:latin typeface="Times New Roman" pitchFamily="18" charset="0"/>
                <a:cs typeface="Times New Roman" pitchFamily="18" charset="0"/>
              </a:rPr>
              <a:t>Untouchability</a:t>
            </a:r>
            <a:r>
              <a:rPr lang="en-US" sz="8000" b="1" dirty="0">
                <a:latin typeface="Times New Roman" pitchFamily="18" charset="0"/>
                <a:cs typeface="Times New Roman" pitchFamily="18" charset="0"/>
              </a:rPr>
              <a:t>:- </a:t>
            </a:r>
            <a:r>
              <a:rPr lang="en-US" sz="8000" dirty="0">
                <a:latin typeface="Times New Roman" pitchFamily="18" charset="0"/>
                <a:cs typeface="Times New Roman" pitchFamily="18" charset="0"/>
              </a:rPr>
              <a:t>“</a:t>
            </a:r>
            <a:r>
              <a:rPr lang="en-US" sz="8000" dirty="0" err="1">
                <a:latin typeface="Times New Roman" pitchFamily="18" charset="0"/>
                <a:cs typeface="Times New Roman" pitchFamily="18" charset="0"/>
              </a:rPr>
              <a:t>Untouchability</a:t>
            </a:r>
            <a:r>
              <a:rPr lang="en-US" sz="8000" dirty="0">
                <a:latin typeface="Times New Roman" pitchFamily="18" charset="0"/>
                <a:cs typeface="Times New Roman" pitchFamily="18" charset="0"/>
              </a:rPr>
              <a:t>” is abolished and its practice in any form is forbidden. The enforcement of any disability arising out of “</a:t>
            </a:r>
            <a:r>
              <a:rPr lang="en-US" sz="8000" dirty="0" err="1">
                <a:latin typeface="Times New Roman" pitchFamily="18" charset="0"/>
                <a:cs typeface="Times New Roman" pitchFamily="18" charset="0"/>
              </a:rPr>
              <a:t>Untouchability</a:t>
            </a:r>
            <a:r>
              <a:rPr lang="en-US" sz="8000" dirty="0">
                <a:latin typeface="Times New Roman" pitchFamily="18" charset="0"/>
                <a:cs typeface="Times New Roman" pitchFamily="18" charset="0"/>
              </a:rPr>
              <a:t>” shall be an offence punishable in accordance with law.</a:t>
            </a:r>
          </a:p>
          <a:p>
            <a:pPr>
              <a:buNone/>
            </a:pPr>
            <a:r>
              <a:rPr lang="en-US" sz="8000" dirty="0">
                <a:latin typeface="Times New Roman" pitchFamily="18" charset="0"/>
                <a:cs typeface="Times New Roman" pitchFamily="18" charset="0"/>
              </a:rPr>
              <a:t>			</a:t>
            </a:r>
          </a:p>
          <a:p>
            <a:r>
              <a:rPr lang="en-US" sz="8000" dirty="0">
                <a:latin typeface="Times New Roman" pitchFamily="18" charset="0"/>
                <a:cs typeface="Times New Roman" pitchFamily="18" charset="0"/>
              </a:rPr>
              <a:t>	</a:t>
            </a:r>
            <a:r>
              <a:rPr lang="en-US" sz="8000" b="1" dirty="0">
                <a:latin typeface="Times New Roman" pitchFamily="18" charset="0"/>
                <a:cs typeface="Times New Roman" pitchFamily="18" charset="0"/>
              </a:rPr>
              <a:t>19. Protection of certain rights regarding freedom of speech, etc.</a:t>
            </a:r>
            <a:r>
              <a:rPr lang="en-US" sz="8000" dirty="0">
                <a:latin typeface="Times New Roman" pitchFamily="18" charset="0"/>
                <a:cs typeface="Times New Roman" pitchFamily="18" charset="0"/>
              </a:rPr>
              <a:t>—(1) All citizens shall have the </a:t>
            </a:r>
            <a:r>
              <a:rPr lang="en-US" sz="8000" dirty="0" smtClean="0">
                <a:latin typeface="Times New Roman" pitchFamily="18" charset="0"/>
                <a:cs typeface="Times New Roman" pitchFamily="18" charset="0"/>
              </a:rPr>
              <a:t>right-</a:t>
            </a:r>
            <a:endParaRPr lang="en-US" sz="8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20000"/>
          </a:bodyPr>
          <a:lstStyle/>
          <a:p>
            <a:pPr algn="just"/>
            <a:r>
              <a:rPr lang="en-US" b="1" dirty="0">
                <a:latin typeface="Times New Roman" pitchFamily="18" charset="0"/>
                <a:cs typeface="Times New Roman" pitchFamily="18" charset="0"/>
              </a:rPr>
              <a:t>Article 9</a:t>
            </a:r>
            <a:endParaRPr lang="en-US" dirty="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No one shall be subjected to arbitrary arrest, detention or exile.</a:t>
            </a:r>
          </a:p>
          <a:p>
            <a:endParaRPr lang="en-US" dirty="0"/>
          </a:p>
        </p:txBody>
      </p:sp>
      <p:sp>
        <p:nvSpPr>
          <p:cNvPr id="4" name="Content Placeholder 3"/>
          <p:cNvSpPr>
            <a:spLocks noGrp="1"/>
          </p:cNvSpPr>
          <p:nvPr>
            <p:ph sz="half" idx="2"/>
          </p:nvPr>
        </p:nvSpPr>
        <p:spPr/>
        <p:txBody>
          <a:bodyPr>
            <a:normAutofit fontScale="92500" lnSpcReduction="20000"/>
          </a:bodyPr>
          <a:lstStyle/>
          <a:p>
            <a:pPr algn="just"/>
            <a:r>
              <a:rPr lang="en-US" b="1" dirty="0" smtClean="0">
                <a:latin typeface="Times New Roman" pitchFamily="18" charset="0"/>
                <a:cs typeface="Times New Roman" pitchFamily="18" charset="0"/>
              </a:rPr>
              <a:t>22</a:t>
            </a:r>
            <a:r>
              <a:rPr lang="en-US" b="1" dirty="0">
                <a:latin typeface="Times New Roman" pitchFamily="18" charset="0"/>
                <a:cs typeface="Times New Roman" pitchFamily="18" charset="0"/>
              </a:rPr>
              <a:t>. Protection against arrest and detention in certain cases.</a:t>
            </a:r>
            <a:r>
              <a:rPr lang="en-US" dirty="0">
                <a:latin typeface="Times New Roman" pitchFamily="18" charset="0"/>
                <a:cs typeface="Times New Roman" pitchFamily="18" charset="0"/>
              </a:rPr>
              <a:t>—(1) No person who is arrested shall be detained in custody without being informed, as soon as may be, of the grounds for such arrest nor shall he be denied the right to consult, and to be defended by, a legal practitioner of his choice</a:t>
            </a:r>
            <a:r>
              <a:rPr lang="en-US" dirty="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4800" y="304800"/>
            <a:ext cx="8534400" cy="5867400"/>
          </a:xfrm>
        </p:spPr>
        <p:txBody>
          <a:bodyPr>
            <a:noAutofit/>
          </a:bodyPr>
          <a:lstStyle/>
          <a:p>
            <a:pPr algn="just"/>
            <a:r>
              <a:rPr lang="en-US" sz="1800" b="1" dirty="0">
                <a:solidFill>
                  <a:schemeClr val="tx1"/>
                </a:solidFill>
                <a:latin typeface="Times New Roman" pitchFamily="18" charset="0"/>
                <a:cs typeface="Times New Roman" pitchFamily="18" charset="0"/>
              </a:rPr>
              <a:t>Art. 22 provides safeguards against arbitrary arrest or detention. </a:t>
            </a:r>
            <a:endParaRPr lang="en-US" sz="1800" b="1" dirty="0" smtClean="0">
              <a:solidFill>
                <a:schemeClr val="tx1"/>
              </a:solidFill>
              <a:latin typeface="Times New Roman" pitchFamily="18" charset="0"/>
              <a:cs typeface="Times New Roman" pitchFamily="18" charset="0"/>
            </a:endParaRPr>
          </a:p>
          <a:p>
            <a:pPr algn="just"/>
            <a:r>
              <a:rPr lang="en-US" sz="1800" b="1" dirty="0" smtClean="0">
                <a:solidFill>
                  <a:schemeClr val="tx1"/>
                </a:solidFill>
                <a:latin typeface="Times New Roman" pitchFamily="18" charset="0"/>
                <a:cs typeface="Times New Roman" pitchFamily="18" charset="0"/>
              </a:rPr>
              <a:t>The </a:t>
            </a:r>
            <a:r>
              <a:rPr lang="en-US" sz="1800" b="1" dirty="0">
                <a:solidFill>
                  <a:schemeClr val="tx1"/>
                </a:solidFill>
                <a:latin typeface="Times New Roman" pitchFamily="18" charset="0"/>
                <a:cs typeface="Times New Roman" pitchFamily="18" charset="0"/>
              </a:rPr>
              <a:t>safeguards are three:</a:t>
            </a:r>
          </a:p>
          <a:p>
            <a:pPr algn="just"/>
            <a:r>
              <a:rPr lang="en-US" sz="1800" b="1" dirty="0">
                <a:solidFill>
                  <a:schemeClr val="tx1"/>
                </a:solidFill>
                <a:latin typeface="Times New Roman" pitchFamily="18" charset="0"/>
                <a:cs typeface="Times New Roman" pitchFamily="18" charset="0"/>
              </a:rPr>
              <a:t>1. Even arrested person must he informed of the grounds for his arrest,</a:t>
            </a:r>
          </a:p>
          <a:p>
            <a:pPr algn="just"/>
            <a:r>
              <a:rPr lang="en-US" sz="1800" b="1" dirty="0">
                <a:solidFill>
                  <a:schemeClr val="tx1"/>
                </a:solidFill>
                <a:latin typeface="Times New Roman" pitchFamily="18" charset="0"/>
                <a:cs typeface="Times New Roman" pitchFamily="18" charset="0"/>
              </a:rPr>
              <a:t>2. he must be given the opportunity to consult lawyers of his choice and,</a:t>
            </a:r>
          </a:p>
          <a:p>
            <a:pPr algn="just"/>
            <a:r>
              <a:rPr lang="en-US" sz="1800" b="1" dirty="0">
                <a:solidFill>
                  <a:schemeClr val="tx1"/>
                </a:solidFill>
                <a:latin typeface="Times New Roman" pitchFamily="18" charset="0"/>
                <a:cs typeface="Times New Roman" pitchFamily="18" charset="0"/>
              </a:rPr>
              <a:t>3. he must be produced before the nearest magistrate within 24 hours and his period of </a:t>
            </a:r>
            <a:r>
              <a:rPr lang="en-US" sz="1800" b="1" dirty="0" smtClean="0">
                <a:solidFill>
                  <a:schemeClr val="tx1"/>
                </a:solidFill>
                <a:latin typeface="Times New Roman" pitchFamily="18" charset="0"/>
                <a:cs typeface="Times New Roman" pitchFamily="18" charset="0"/>
              </a:rPr>
              <a:t>detention cannot </a:t>
            </a:r>
            <a:r>
              <a:rPr lang="en-US" sz="1800" b="1" dirty="0">
                <a:solidFill>
                  <a:schemeClr val="tx1"/>
                </a:solidFill>
                <a:latin typeface="Times New Roman" pitchFamily="18" charset="0"/>
                <a:cs typeface="Times New Roman" pitchFamily="18" charset="0"/>
              </a:rPr>
              <a:t>be extended without magisterial order. </a:t>
            </a:r>
            <a:endParaRPr lang="en-US" sz="1800" b="1" dirty="0" smtClean="0">
              <a:solidFill>
                <a:schemeClr val="tx1"/>
              </a:solidFill>
              <a:latin typeface="Times New Roman" pitchFamily="18" charset="0"/>
              <a:cs typeface="Times New Roman" pitchFamily="18" charset="0"/>
            </a:endParaRPr>
          </a:p>
          <a:p>
            <a:pPr algn="just"/>
            <a:endParaRPr lang="en-US" sz="1800" b="1" dirty="0" smtClean="0">
              <a:solidFill>
                <a:schemeClr val="tx1"/>
              </a:solidFill>
              <a:latin typeface="Times New Roman" pitchFamily="18" charset="0"/>
              <a:cs typeface="Times New Roman" pitchFamily="18" charset="0"/>
            </a:endParaRPr>
          </a:p>
          <a:p>
            <a:pPr algn="just"/>
            <a:r>
              <a:rPr lang="en-US" sz="1800" b="1" dirty="0" smtClean="0">
                <a:solidFill>
                  <a:schemeClr val="tx1"/>
                </a:solidFill>
                <a:latin typeface="Times New Roman" pitchFamily="18" charset="0"/>
                <a:cs typeface="Times New Roman" pitchFamily="18" charset="0"/>
              </a:rPr>
              <a:t>Such </a:t>
            </a:r>
            <a:r>
              <a:rPr lang="en-US" sz="1800" b="1" dirty="0">
                <a:solidFill>
                  <a:schemeClr val="tx1"/>
                </a:solidFill>
                <a:latin typeface="Times New Roman" pitchFamily="18" charset="0"/>
                <a:cs typeface="Times New Roman" pitchFamily="18" charset="0"/>
              </a:rPr>
              <a:t>safeguards however are not available to</a:t>
            </a:r>
          </a:p>
          <a:p>
            <a:pPr algn="just"/>
            <a:r>
              <a:rPr lang="en-US" sz="1800" b="1" dirty="0">
                <a:solidFill>
                  <a:schemeClr val="tx1"/>
                </a:solidFill>
                <a:latin typeface="Times New Roman" pitchFamily="18" charset="0"/>
                <a:cs typeface="Times New Roman" pitchFamily="18" charset="0"/>
              </a:rPr>
              <a:t>(1) an enemy alien and (2) persons detained under preventive detention.</a:t>
            </a:r>
          </a:p>
          <a:p>
            <a:pPr algn="just"/>
            <a:r>
              <a:rPr lang="en-US" sz="1800" b="1" dirty="0">
                <a:solidFill>
                  <a:schemeClr val="tx1"/>
                </a:solidFill>
                <a:latin typeface="Times New Roman" pitchFamily="18" charset="0"/>
                <a:cs typeface="Times New Roman" pitchFamily="18" charset="0"/>
              </a:rPr>
              <a:t>The most contentious part of Art 22 is the provision for </a:t>
            </a:r>
            <a:r>
              <a:rPr lang="en-US" sz="1800" b="1" dirty="0" smtClean="0">
                <a:solidFill>
                  <a:schemeClr val="tx1"/>
                </a:solidFill>
                <a:latin typeface="Times New Roman" pitchFamily="18" charset="0"/>
                <a:cs typeface="Times New Roman" pitchFamily="18" charset="0"/>
              </a:rPr>
              <a:t>preventive detention</a:t>
            </a:r>
            <a:r>
              <a:rPr lang="en-US" sz="1800" b="1" dirty="0">
                <a:solidFill>
                  <a:schemeClr val="tx1"/>
                </a:solidFill>
                <a:latin typeface="Times New Roman" pitchFamily="18" charset="0"/>
                <a:cs typeface="Times New Roman" pitchFamily="18" charset="0"/>
              </a:rPr>
              <a:t>. </a:t>
            </a:r>
            <a:endParaRPr lang="en-US" sz="1800" b="1" dirty="0" smtClean="0">
              <a:solidFill>
                <a:schemeClr val="tx1"/>
              </a:solidFill>
              <a:latin typeface="Times New Roman" pitchFamily="18" charset="0"/>
              <a:cs typeface="Times New Roman" pitchFamily="18" charset="0"/>
            </a:endParaRPr>
          </a:p>
          <a:p>
            <a:pPr algn="just"/>
            <a:r>
              <a:rPr lang="en-US" sz="1800" b="1" dirty="0" smtClean="0">
                <a:solidFill>
                  <a:schemeClr val="tx1"/>
                </a:solidFill>
                <a:latin typeface="Times New Roman" pitchFamily="18" charset="0"/>
                <a:cs typeface="Times New Roman" pitchFamily="18" charset="0"/>
              </a:rPr>
              <a:t>The constitution empowers </a:t>
            </a:r>
            <a:r>
              <a:rPr lang="en-US" sz="1800" b="1" dirty="0">
                <a:solidFill>
                  <a:schemeClr val="tx1"/>
                </a:solidFill>
                <a:latin typeface="Times New Roman" pitchFamily="18" charset="0"/>
                <a:cs typeface="Times New Roman" pitchFamily="18" charset="0"/>
              </a:rPr>
              <a:t>the state to resort to preventive detention, i.e. to detain persons without trial and </a:t>
            </a:r>
            <a:r>
              <a:rPr lang="en-US" sz="1800" b="1" dirty="0" smtClean="0">
                <a:solidFill>
                  <a:schemeClr val="tx1"/>
                </a:solidFill>
                <a:latin typeface="Times New Roman" pitchFamily="18" charset="0"/>
                <a:cs typeface="Times New Roman" pitchFamily="18" charset="0"/>
              </a:rPr>
              <a:t>to deny </a:t>
            </a:r>
            <a:r>
              <a:rPr lang="en-US" sz="1800" b="1" dirty="0">
                <a:solidFill>
                  <a:schemeClr val="tx1"/>
                </a:solidFill>
                <a:latin typeface="Times New Roman" pitchFamily="18" charset="0"/>
                <a:cs typeface="Times New Roman" pitchFamily="18" charset="0"/>
              </a:rPr>
              <a:t>their rights under Art.19, on four grounds. </a:t>
            </a:r>
            <a:endParaRPr lang="en-US" sz="1800" b="1" dirty="0" smtClean="0">
              <a:solidFill>
                <a:schemeClr val="tx1"/>
              </a:solidFill>
              <a:latin typeface="Times New Roman" pitchFamily="18" charset="0"/>
              <a:cs typeface="Times New Roman" pitchFamily="18" charset="0"/>
            </a:endParaRPr>
          </a:p>
          <a:p>
            <a:pPr algn="just"/>
            <a:r>
              <a:rPr lang="en-US" sz="1800" b="1" dirty="0" smtClean="0">
                <a:solidFill>
                  <a:schemeClr val="tx1"/>
                </a:solidFill>
                <a:latin typeface="Times New Roman" pitchFamily="18" charset="0"/>
                <a:cs typeface="Times New Roman" pitchFamily="18" charset="0"/>
              </a:rPr>
              <a:t>These </a:t>
            </a:r>
            <a:r>
              <a:rPr lang="en-US" sz="1800" b="1" dirty="0">
                <a:solidFill>
                  <a:schemeClr val="tx1"/>
                </a:solidFill>
                <a:latin typeface="Times New Roman" pitchFamily="18" charset="0"/>
                <a:cs typeface="Times New Roman" pitchFamily="18" charset="0"/>
              </a:rPr>
              <a:t>are</a:t>
            </a:r>
          </a:p>
          <a:p>
            <a:pPr algn="just"/>
            <a:r>
              <a:rPr lang="en-US" sz="1800" b="1" dirty="0">
                <a:solidFill>
                  <a:schemeClr val="tx1"/>
                </a:solidFill>
                <a:latin typeface="Times New Roman" pitchFamily="18" charset="0"/>
                <a:cs typeface="Times New Roman" pitchFamily="18" charset="0"/>
              </a:rPr>
              <a:t> security of a state,</a:t>
            </a:r>
          </a:p>
          <a:p>
            <a:pPr algn="just"/>
            <a:r>
              <a:rPr lang="en-US" sz="1800" b="1" dirty="0">
                <a:solidFill>
                  <a:schemeClr val="tx1"/>
                </a:solidFill>
                <a:latin typeface="Times New Roman" pitchFamily="18" charset="0"/>
                <a:cs typeface="Times New Roman" pitchFamily="18" charset="0"/>
              </a:rPr>
              <a:t> maintenance of public order,</a:t>
            </a:r>
          </a:p>
          <a:p>
            <a:pPr algn="just"/>
            <a:r>
              <a:rPr lang="en-US" sz="1800" b="1" dirty="0">
                <a:solidFill>
                  <a:schemeClr val="tx1"/>
                </a:solidFill>
                <a:latin typeface="Times New Roman" pitchFamily="18" charset="0"/>
                <a:cs typeface="Times New Roman" pitchFamily="18" charset="0"/>
              </a:rPr>
              <a:t> maintenance of essential services and defense,</a:t>
            </a:r>
          </a:p>
          <a:p>
            <a:pPr algn="just"/>
            <a:r>
              <a:rPr lang="en-US" sz="1800" b="1" dirty="0">
                <a:solidFill>
                  <a:schemeClr val="tx1"/>
                </a:solidFill>
                <a:latin typeface="Times New Roman" pitchFamily="18" charset="0"/>
                <a:cs typeface="Times New Roman" pitchFamily="18" charset="0"/>
              </a:rPr>
              <a:t> Foreign affairs and security of India.</a:t>
            </a:r>
          </a:p>
          <a:p>
            <a:pPr algn="just"/>
            <a:r>
              <a:rPr lang="en-US" sz="1800" b="1" dirty="0">
                <a:solidFill>
                  <a:schemeClr val="tx1"/>
                </a:solidFill>
                <a:latin typeface="Times New Roman" pitchFamily="18" charset="0"/>
                <a:cs typeface="Times New Roman" pitchFamily="18" charset="0"/>
              </a:rPr>
              <a:t>Any person arrested under preventive detention on any of the above grounds, can have no right</a:t>
            </a:r>
          </a:p>
          <a:p>
            <a:pPr algn="just"/>
            <a:r>
              <a:rPr lang="en-US" sz="1800" b="1" dirty="0">
                <a:solidFill>
                  <a:schemeClr val="tx1"/>
                </a:solidFill>
                <a:latin typeface="Times New Roman" pitchFamily="18" charset="0"/>
                <a:cs typeface="Times New Roman" pitchFamily="18" charset="0"/>
              </a:rPr>
              <a:t>to liberty visualized under Art 19 or 21</a:t>
            </a:r>
            <a:r>
              <a:rPr lang="en-US" sz="1800" b="1" dirty="0" smtClean="0">
                <a:solidFill>
                  <a:schemeClr val="tx1"/>
                </a:solidFill>
                <a:latin typeface="Times New Roman" pitchFamily="18" charset="0"/>
                <a:cs typeface="Times New Roman" pitchFamily="18" charset="0"/>
              </a:rPr>
              <a:t>.</a:t>
            </a:r>
            <a:endParaRPr lang="en-US" sz="1800" b="1" dirty="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Conflicting rights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algn="just"/>
            <a:r>
              <a:rPr lang="en-US" dirty="0">
                <a:latin typeface="Times New Roman" pitchFamily="18" charset="0"/>
                <a:cs typeface="Times New Roman" pitchFamily="18" charset="0"/>
              </a:rPr>
              <a:t>law </a:t>
            </a:r>
            <a:r>
              <a:rPr lang="en-US" dirty="0" err="1">
                <a:latin typeface="Times New Roman" pitchFamily="18" charset="0"/>
                <a:cs typeface="Times New Roman" pitchFamily="18" charset="0"/>
              </a:rPr>
              <a:t>legalising</a:t>
            </a:r>
            <a:r>
              <a:rPr lang="en-US" dirty="0">
                <a:latin typeface="Times New Roman" pitchFamily="18" charset="0"/>
                <a:cs typeface="Times New Roman" pitchFamily="18" charset="0"/>
              </a:rPr>
              <a:t> abortion under certain </a:t>
            </a:r>
            <a:r>
              <a:rPr lang="en-US" dirty="0" smtClean="0">
                <a:latin typeface="Times New Roman" pitchFamily="18" charset="0"/>
                <a:cs typeface="Times New Roman" pitchFamily="18" charset="0"/>
              </a:rPr>
              <a:t>conditions is in conflict with right to life of a child.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depiction of women, as also of violence against women, has raised difficult questions of censorship and of </a:t>
            </a:r>
            <a:r>
              <a:rPr lang="en-US" dirty="0" smtClean="0">
                <a:latin typeface="Times New Roman" pitchFamily="18" charset="0"/>
                <a:cs typeface="Times New Roman" pitchFamily="18" charset="0"/>
              </a:rPr>
              <a:t>free speech </a:t>
            </a:r>
            <a:r>
              <a:rPr lang="en-US" dirty="0">
                <a:latin typeface="Times New Roman" pitchFamily="18" charset="0"/>
                <a:cs typeface="Times New Roman" pitchFamily="18" charset="0"/>
              </a:rPr>
              <a:t>and expression.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power to determine what is ‘obscene’ or</a:t>
            </a:r>
          </a:p>
          <a:p>
            <a:pPr algn="just">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indecent’ could curtail the use of media to interrogate, for instance, rape: for the depiction of rape could be </a:t>
            </a:r>
            <a:r>
              <a:rPr lang="en-US" dirty="0" smtClean="0">
                <a:latin typeface="Times New Roman" pitchFamily="18" charset="0"/>
                <a:cs typeface="Times New Roman" pitchFamily="18" charset="0"/>
              </a:rPr>
              <a:t>viewed  as </a:t>
            </a:r>
            <a:r>
              <a:rPr lang="en-US" dirty="0">
                <a:latin typeface="Times New Roman" pitchFamily="18" charset="0"/>
                <a:cs typeface="Times New Roman" pitchFamily="18" charset="0"/>
              </a:rPr>
              <a:t>‘obscene’ and explicitly addressing the issue proscribed.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7500" lnSpcReduction="20000"/>
          </a:bodyPr>
          <a:lstStyle/>
          <a:p>
            <a:pPr algn="just"/>
            <a:r>
              <a:rPr lang="en-US" dirty="0">
                <a:latin typeface="Times New Roman" pitchFamily="18" charset="0"/>
                <a:cs typeface="Times New Roman" pitchFamily="18" charset="0"/>
              </a:rPr>
              <a:t>The responsibility of the researcher, and the impact of publishing research findings, has been in issue in the </a:t>
            </a:r>
            <a:r>
              <a:rPr lang="en-US" dirty="0" err="1" smtClean="0">
                <a:latin typeface="Times New Roman" pitchFamily="18" charset="0"/>
                <a:cs typeface="Times New Roman" pitchFamily="18" charset="0"/>
              </a:rPr>
              <a:t>Almora</a:t>
            </a:r>
            <a:r>
              <a:rPr lang="en-US" dirty="0" smtClean="0">
                <a:latin typeface="Times New Roman" pitchFamily="18" charset="0"/>
                <a:cs typeface="Times New Roman" pitchFamily="18" charset="0"/>
              </a:rPr>
              <a:t> case</a:t>
            </a:r>
            <a:r>
              <a:rPr lang="en-US" dirty="0">
                <a:latin typeface="Times New Roman" pitchFamily="18" charset="0"/>
                <a:cs typeface="Times New Roman" pitchFamily="18" charset="0"/>
              </a:rPr>
              <a:t>, where research published in September 1999 became a subject of singular controversy in April 2000.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research</a:t>
            </a:r>
            <a:r>
              <a:rPr lang="en-US" dirty="0">
                <a:latin typeface="Times New Roman" pitchFamily="18" charset="0"/>
                <a:cs typeface="Times New Roman" pitchFamily="18" charset="0"/>
              </a:rPr>
              <a:t>, on AIDS and the local community, used the responses from a sample of respondents who spoke about </a:t>
            </a:r>
            <a:r>
              <a:rPr lang="en-US" dirty="0" smtClean="0">
                <a:latin typeface="Times New Roman" pitchFamily="18" charset="0"/>
                <a:cs typeface="Times New Roman" pitchFamily="18" charset="0"/>
              </a:rPr>
              <a:t>the sexual </a:t>
            </a:r>
            <a:r>
              <a:rPr lang="en-US" dirty="0">
                <a:latin typeface="Times New Roman" pitchFamily="18" charset="0"/>
                <a:cs typeface="Times New Roman" pitchFamily="18" charset="0"/>
              </a:rPr>
              <a:t>practices in the area, from where male migration for work is very high</a:t>
            </a:r>
            <a:r>
              <a:rPr lang="en-US" dirty="0" smtClean="0">
                <a:latin typeface="Times New Roman" pitchFamily="18" charset="0"/>
                <a:cs typeface="Times New Roman" pitchFamily="18" charset="0"/>
              </a:rPr>
              <a:t>.</a:t>
            </a:r>
          </a:p>
          <a:p>
            <a:pPr algn="just"/>
            <a:endParaRPr lang="en-US" dirty="0" smtClean="0">
              <a:latin typeface="Times New Roman" pitchFamily="18" charset="0"/>
              <a:cs typeface="Times New Roman" pitchFamily="18" charset="0"/>
            </a:endParaRPr>
          </a:p>
          <a:p>
            <a:pPr algn="just"/>
            <a:r>
              <a:rPr lang="en-US" dirty="0">
                <a:latin typeface="Times New Roman" pitchFamily="18" charset="0"/>
                <a:cs typeface="Times New Roman" pitchFamily="18" charset="0"/>
              </a:rPr>
              <a:t>The protesters were angry at the depiction of the community in the report. That the research was funded by </a:t>
            </a:r>
            <a:r>
              <a:rPr lang="en-US" dirty="0" smtClean="0">
                <a:latin typeface="Times New Roman" pitchFamily="18" charset="0"/>
                <a:cs typeface="Times New Roman" pitchFamily="18" charset="0"/>
              </a:rPr>
              <a:t>a  foreign </a:t>
            </a:r>
            <a:r>
              <a:rPr lang="en-US" dirty="0">
                <a:latin typeface="Times New Roman" pitchFamily="18" charset="0"/>
                <a:cs typeface="Times New Roman" pitchFamily="18" charset="0"/>
              </a:rPr>
              <a:t>donor agency added a dimension to the protest. The NGO later </a:t>
            </a:r>
            <a:r>
              <a:rPr lang="en-US" dirty="0" err="1">
                <a:latin typeface="Times New Roman" pitchFamily="18" charset="0"/>
                <a:cs typeface="Times New Roman" pitchFamily="18" charset="0"/>
              </a:rPr>
              <a:t>apologised</a:t>
            </a:r>
            <a:r>
              <a:rPr lang="en-US" dirty="0">
                <a:latin typeface="Times New Roman" pitchFamily="18" charset="0"/>
                <a:cs typeface="Times New Roman" pitchFamily="18" charset="0"/>
              </a:rPr>
              <a:t>, and withdrew the report.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By  then</a:t>
            </a:r>
            <a:r>
              <a:rPr lang="en-US" dirty="0">
                <a:latin typeface="Times New Roman" pitchFamily="18" charset="0"/>
                <a:cs typeface="Times New Roman" pitchFamily="18" charset="0"/>
              </a:rPr>
              <a:t>, three activists had spent 45 days in jail.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algn="just"/>
            <a:r>
              <a:rPr lang="en-US" dirty="0">
                <a:latin typeface="Times New Roman" pitchFamily="18" charset="0"/>
                <a:cs typeface="Times New Roman" pitchFamily="18" charset="0"/>
              </a:rPr>
              <a:t>On the one hand is the demand that sex work be </a:t>
            </a:r>
            <a:r>
              <a:rPr lang="en-US" dirty="0" err="1">
                <a:latin typeface="Times New Roman" pitchFamily="18" charset="0"/>
                <a:cs typeface="Times New Roman" pitchFamily="18" charset="0"/>
              </a:rPr>
              <a:t>recognised</a:t>
            </a:r>
            <a:r>
              <a:rPr lang="en-US" dirty="0">
                <a:latin typeface="Times New Roman" pitchFamily="18" charset="0"/>
                <a:cs typeface="Times New Roman" pitchFamily="18" charset="0"/>
              </a:rPr>
              <a:t> as real work</a:t>
            </a:r>
            <a:r>
              <a:rPr lang="en-US" dirty="0" smtClean="0">
                <a:latin typeface="Times New Roman" pitchFamily="18" charset="0"/>
                <a:cs typeface="Times New Roman" pitchFamily="18" charset="0"/>
              </a:rPr>
              <a:t>.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On the other hand sexual exploitation is regarded as violation of human rights</a:t>
            </a:r>
          </a:p>
          <a:p>
            <a:pPr algn="just"/>
            <a:endParaRPr lang="en-US" dirty="0" smtClean="0">
              <a:latin typeface="Times New Roman" pitchFamily="18" charset="0"/>
              <a:cs typeface="Times New Roman" pitchFamily="18" charset="0"/>
            </a:endParaRPr>
          </a:p>
          <a:p>
            <a:pPr algn="just"/>
            <a:r>
              <a:rPr lang="en-US" dirty="0">
                <a:latin typeface="Times New Roman" pitchFamily="18" charset="0"/>
                <a:cs typeface="Times New Roman" pitchFamily="18" charset="0"/>
              </a:rPr>
              <a:t>There was some conceptual confusion about ‘</a:t>
            </a:r>
            <a:r>
              <a:rPr lang="en-US" dirty="0" err="1">
                <a:latin typeface="Times New Roman" pitchFamily="18" charset="0"/>
                <a:cs typeface="Times New Roman" pitchFamily="18" charset="0"/>
              </a:rPr>
              <a:t>decriminalising</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legalising</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prostitution</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1446</Words>
  <Application>Microsoft Office PowerPoint</Application>
  <PresentationFormat>On-screen Show (4:3)</PresentationFormat>
  <Paragraphs>133</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HUMAN RIGHTS IN CONFLICT WITH OTHER RIGHTS  By Justice GM Akbar Ali Former Judge, High Court, Madras. Senior Advocate, Supreme Court of India</vt:lpstr>
      <vt:lpstr>PowerPoint Presentation</vt:lpstr>
      <vt:lpstr>PowerPoint Presentation</vt:lpstr>
      <vt:lpstr>PowerPoint Presentation</vt:lpstr>
      <vt:lpstr>PowerPoint Presentation</vt:lpstr>
      <vt:lpstr>PowerPoint Presentation</vt:lpstr>
      <vt:lpstr>Conflicting rights</vt:lpstr>
      <vt:lpstr>PowerPoint Presentation</vt:lpstr>
      <vt:lpstr>PowerPoint Presentation</vt:lpstr>
      <vt:lpstr>Environmental concerns</vt:lpstr>
      <vt:lpstr>Functioning of the Human rights commission</vt:lpstr>
      <vt:lpstr>PowerPoint Presentation</vt:lpstr>
      <vt:lpstr>PowerPoint Presentation</vt:lpstr>
      <vt:lpstr>FUNCTIONING OF HUMAN RIGHTSA COURTS VIS-À-VIS HUMAN RIGHTS COMMISSION UNDER 1993 ACT</vt:lpstr>
      <vt:lpstr>PowerPoint Presentation</vt:lpstr>
      <vt:lpstr>Mr. Rasiklal M. Gangani vs Government of Goa through Chief (2004) 106 BOMLR 626 Bench: A Khanwilkar, P Hardas </vt:lpstr>
      <vt:lpstr>PowerPoint Presentation</vt:lpstr>
      <vt:lpstr>Issues:</vt:lpstr>
      <vt:lpstr>Judgement: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NitikaJain-PC</cp:lastModifiedBy>
  <cp:revision>32</cp:revision>
  <dcterms:created xsi:type="dcterms:W3CDTF">2016-03-10T16:08:22Z</dcterms:created>
  <dcterms:modified xsi:type="dcterms:W3CDTF">2016-03-17T05:30:57Z</dcterms:modified>
</cp:coreProperties>
</file>